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3B5"/>
    <a:srgbClr val="B10BB5"/>
    <a:srgbClr val="6D5A1A"/>
    <a:srgbClr val="E9E909"/>
    <a:srgbClr val="020202"/>
    <a:srgbClr val="4C9BDE"/>
    <a:srgbClr val="AB15A0"/>
    <a:srgbClr val="2C89D0"/>
    <a:srgbClr val="2A88D0"/>
    <a:srgbClr val="2F8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1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9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4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7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2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8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0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7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0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EAE09-BB02-4BEC-AAD3-916DEBA8B5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B353-0FA7-4C8A-BADA-92CCD2B26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6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B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53"/>
            <a:ext cx="12192000" cy="6350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83" y="860204"/>
            <a:ext cx="5233710" cy="518729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Мы здоровая семья-мы здоровью скажем «ДА!»</a:t>
            </a:r>
            <a:endParaRPr lang="ru-RU" sz="5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5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288" y="28618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ОТКАЖИСЬ!!!</a:t>
            </a:r>
            <a:endParaRPr lang="ru-RU" sz="8000" b="1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843" cy="284345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3" y="4615099"/>
            <a:ext cx="2242901" cy="2242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57" y="4464847"/>
            <a:ext cx="4889619" cy="2410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54" y="4486726"/>
            <a:ext cx="2388550" cy="23885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43" y="4723872"/>
            <a:ext cx="2076628" cy="20766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69" y="4615098"/>
            <a:ext cx="2185401" cy="21854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70" y="0"/>
            <a:ext cx="3540442" cy="26553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63" y="0"/>
            <a:ext cx="3535110" cy="26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8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6D5A1A"/>
            </a:gs>
            <a:gs pos="86000">
              <a:srgbClr val="B5D2EC"/>
            </a:gs>
            <a:gs pos="82000">
              <a:srgbClr val="B5D2EC"/>
            </a:gs>
            <a:gs pos="7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Объект 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8" y="0"/>
            <a:ext cx="10303379" cy="6862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657" y="1084266"/>
            <a:ext cx="7906659" cy="46944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Наше поколение выбирает здоровый образ жизни!</a:t>
            </a:r>
            <a:r>
              <a:rPr lang="ru-RU" sz="2800" dirty="0" smtClean="0">
                <a:solidFill>
                  <a:srgbClr val="B10BB5"/>
                </a:solidFill>
              </a:rPr>
              <a:t/>
            </a:r>
            <a:br>
              <a:rPr lang="ru-RU" sz="2800" dirty="0" smtClean="0">
                <a:solidFill>
                  <a:srgbClr val="B10BB5"/>
                </a:solidFill>
              </a:rPr>
            </a:br>
            <a:r>
              <a:rPr lang="ru-RU" sz="2800" dirty="0">
                <a:solidFill>
                  <a:srgbClr val="B10BB5"/>
                </a:solidFill>
              </a:rPr>
              <a:t/>
            </a:r>
            <a:br>
              <a:rPr lang="ru-RU" sz="2800" dirty="0">
                <a:solidFill>
                  <a:srgbClr val="B10BB5"/>
                </a:solidFill>
              </a:rPr>
            </a:br>
            <a:r>
              <a:rPr lang="ru-RU" sz="2800" dirty="0" smtClean="0">
                <a:solidFill>
                  <a:srgbClr val="B10BB5"/>
                </a:solidFill>
              </a:rPr>
              <a:t/>
            </a:r>
            <a:br>
              <a:rPr lang="ru-RU" sz="2800" dirty="0" smtClean="0">
                <a:solidFill>
                  <a:srgbClr val="B10BB5"/>
                </a:solidFill>
              </a:rPr>
            </a:br>
            <a:r>
              <a:rPr lang="ru-RU" sz="2800" dirty="0">
                <a:solidFill>
                  <a:srgbClr val="B10BB5"/>
                </a:solidFill>
              </a:rPr>
              <a:t/>
            </a:r>
            <a:br>
              <a:rPr lang="ru-RU" sz="2800" dirty="0">
                <a:solidFill>
                  <a:srgbClr val="B10BB5"/>
                </a:solidFill>
              </a:rPr>
            </a:br>
            <a:r>
              <a:rPr lang="ru-RU" sz="2800" dirty="0" smtClean="0">
                <a:solidFill>
                  <a:srgbClr val="B10BB5"/>
                </a:solidFill>
              </a:rPr>
              <a:t/>
            </a:r>
            <a:br>
              <a:rPr lang="ru-RU" sz="2800" dirty="0" smtClean="0">
                <a:solidFill>
                  <a:srgbClr val="B10BB5"/>
                </a:solidFill>
              </a:rPr>
            </a:br>
            <a:r>
              <a:rPr lang="ru-RU" sz="2800" dirty="0">
                <a:solidFill>
                  <a:srgbClr val="B10BB5"/>
                </a:solidFill>
              </a:rPr>
              <a:t/>
            </a:r>
            <a:br>
              <a:rPr lang="ru-RU" sz="2800" dirty="0">
                <a:solidFill>
                  <a:srgbClr val="B10BB5"/>
                </a:solidFill>
              </a:rPr>
            </a:br>
            <a:r>
              <a:rPr lang="ru-RU" sz="2800" dirty="0" smtClean="0">
                <a:solidFill>
                  <a:srgbClr val="B10BB5"/>
                </a:solidFill>
              </a:rPr>
              <a:t/>
            </a:r>
            <a:br>
              <a:rPr lang="ru-RU" sz="2800" dirty="0" smtClean="0">
                <a:solidFill>
                  <a:srgbClr val="B10BB5"/>
                </a:solidFill>
              </a:rPr>
            </a:br>
            <a:r>
              <a:rPr lang="ru-RU" sz="2800" dirty="0">
                <a:solidFill>
                  <a:srgbClr val="B10BB5"/>
                </a:solidFill>
              </a:rPr>
              <a:t/>
            </a:r>
            <a:br>
              <a:rPr lang="ru-RU" sz="2800" dirty="0">
                <a:solidFill>
                  <a:srgbClr val="B10BB5"/>
                </a:solidFill>
              </a:rPr>
            </a:br>
            <a:r>
              <a:rPr lang="ru-RU" sz="2800" dirty="0" smtClean="0">
                <a:solidFill>
                  <a:srgbClr val="B10BB5"/>
                </a:solidFill>
              </a:rPr>
              <a:t/>
            </a:r>
            <a:br>
              <a:rPr lang="ru-RU" sz="2800" dirty="0" smtClean="0">
                <a:solidFill>
                  <a:srgbClr val="B10BB5"/>
                </a:solidFill>
              </a:rPr>
            </a:br>
            <a:r>
              <a:rPr lang="ru-RU" sz="2800" dirty="0">
                <a:solidFill>
                  <a:srgbClr val="B10BB5"/>
                </a:solidFill>
              </a:rPr>
              <a:t/>
            </a:r>
            <a:br>
              <a:rPr lang="ru-RU" sz="2800" dirty="0">
                <a:solidFill>
                  <a:srgbClr val="B10BB5"/>
                </a:solidFill>
              </a:rPr>
            </a:br>
            <a:r>
              <a:rPr lang="ru-RU" sz="2800" dirty="0" smtClean="0">
                <a:solidFill>
                  <a:srgbClr val="B10BB5"/>
                </a:solidFill>
              </a:rPr>
              <a:t/>
            </a:r>
            <a:br>
              <a:rPr lang="ru-RU" sz="2800" dirty="0" smtClean="0">
                <a:solidFill>
                  <a:srgbClr val="B10BB5"/>
                </a:solidFill>
              </a:rPr>
            </a:br>
            <a:r>
              <a:rPr lang="ru-RU" sz="2800" dirty="0">
                <a:solidFill>
                  <a:srgbClr val="B10BB5"/>
                </a:solidFill>
              </a:rPr>
              <a:t/>
            </a:r>
            <a:br>
              <a:rPr lang="ru-RU" sz="2800" dirty="0">
                <a:solidFill>
                  <a:srgbClr val="B10BB5"/>
                </a:solidFill>
              </a:rPr>
            </a:br>
            <a:r>
              <a:rPr lang="ru-RU" sz="2800" dirty="0" smtClean="0">
                <a:solidFill>
                  <a:srgbClr val="B10BB5"/>
                </a:solidFill>
              </a:rPr>
              <a:t/>
            </a:r>
            <a:br>
              <a:rPr lang="ru-RU" sz="2800" dirty="0" smtClean="0">
                <a:solidFill>
                  <a:srgbClr val="B10BB5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 что выберешь ты?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2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E1C3B5"/>
            </a:gs>
            <a:gs pos="86000">
              <a:srgbClr val="B5D2EC"/>
            </a:gs>
            <a:gs pos="82000">
              <a:srgbClr val="B5D2EC"/>
            </a:gs>
            <a:gs pos="7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29" y="-10588"/>
            <a:ext cx="8584342" cy="68685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B10BB5"/>
                </a:solidFill>
                <a:cs typeface="Estrangelo Edessa" panose="03080600000000000000" pitchFamily="66" charset="0"/>
              </a:rPr>
              <a:t>Спасибо за внимание!</a:t>
            </a:r>
            <a:endParaRPr lang="ru-RU" b="1" dirty="0">
              <a:solidFill>
                <a:srgbClr val="B10BB5"/>
              </a:solidFill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6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0"/>
            <a:ext cx="10786712" cy="68554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007" y="1463040"/>
            <a:ext cx="10515600" cy="13255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«Семья — это та первичная среда, 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где человек должен учиться 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творить добро» 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В.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62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42" y="35222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 smtClean="0">
                <a:latin typeface="Monotype Corsiva" panose="03010101010201010101" pitchFamily="66" charset="0"/>
              </a:rPr>
              <a:t> </a:t>
            </a:r>
            <a:r>
              <a:rPr lang="ru-RU" b="1" u="sng" dirty="0" smtClean="0">
                <a:latin typeface="Monotype Corsiva" panose="03010101010201010101" pitchFamily="66" charset="0"/>
              </a:rPr>
              <a:t>По данным ежегодного доклада Государственного комитета РФ по делам молодежи</a:t>
            </a:r>
            <a:r>
              <a:rPr lang="ru-RU" b="1" u="sng" dirty="0" smtClean="0"/>
              <a:t> :</a:t>
            </a: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dirty="0" smtClean="0">
                <a:latin typeface="Monotype Corsiva" panose="03010101010201010101" pitchFamily="66" charset="0"/>
              </a:rPr>
              <a:t>уменьшение числа населения, ухудшение здоровья молодежи приводит к негативным тенденциям сохранения генофонда нации, что, в свою очередь, может составить угрозу для развития, модернизации страны.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этой связи поднимается вопрос о необходимости выработки специальной государственной политики по формированию здорового образа жизни молодежи.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85" y="863477"/>
            <a:ext cx="2169892" cy="32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23"/>
          </a:xfrm>
        </p:spPr>
      </p:pic>
    </p:spTree>
    <p:extLst>
      <p:ext uri="{BB962C8B-B14F-4D97-AF65-F5344CB8AC3E}">
        <p14:creationId xmlns:p14="http://schemas.microsoft.com/office/powerpoint/2010/main" val="55654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2C89D0"/>
            </a:gs>
            <a:gs pos="86000">
              <a:srgbClr val="B5D2EC"/>
            </a:gs>
            <a:gs pos="82000">
              <a:srgbClr val="B5D2EC"/>
            </a:gs>
            <a:gs pos="7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93" y="67376"/>
            <a:ext cx="10157699" cy="677391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5"/>
            <a:ext cx="10157697" cy="67739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2846" y="308008"/>
            <a:ext cx="8489482" cy="5948413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/>
            </a:r>
            <a:br>
              <a:rPr lang="ru-RU" sz="2000" b="1" dirty="0" smtClean="0"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Monotype Corsiva" panose="03010101010201010101" pitchFamily="66" charset="0"/>
              </a:rPr>
              <a:t>                   </a:t>
            </a:r>
            <a:r>
              <a:rPr lang="ru-RU" sz="4000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4000" b="1" i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основу здорового образа жизни </a:t>
            </a:r>
            <a:r>
              <a:rPr lang="ru-RU" sz="4000" b="1" i="1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</a:t>
            </a:r>
            <a:r>
              <a:rPr lang="ru-RU" sz="4000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входят такие понятия как :</a:t>
            </a:r>
            <a:r>
              <a:rPr lang="ru-RU" sz="4000" b="1" u="sng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→ </a:t>
            </a: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Воспитание здоровых привычек и навыков с раннего детства ;</a:t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→ </a:t>
            </a: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Безопасная и благоприятная окружающая среда;</a:t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→ </a:t>
            </a: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Отказ от вредных привычек- употребления алкоголя, курения, употребления наркотиков;</a:t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→ </a:t>
            </a: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Умеренное питание;</a:t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→  </a:t>
            </a: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Физически активная жизнь;</a:t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→ </a:t>
            </a:r>
            <a:r>
              <a:rPr lang="ru-RU" sz="24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Соблюдение правил общественной и личной гигиены.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4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98" y="959265"/>
            <a:ext cx="11614802" cy="49394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Monotype Corsiva" panose="03010101010201010101" pitchFamily="66" charset="0"/>
              </a:rPr>
              <a:t>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Только задумайтесь!</a:t>
            </a:r>
            <a:r>
              <a:rPr lang="ru-RU" sz="2800" b="1" dirty="0" smtClean="0"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latin typeface="Monotype Corsiva" panose="03010101010201010101" pitchFamily="66" charset="0"/>
              </a:rPr>
            </a:br>
            <a:r>
              <a:rPr lang="ru-RU" sz="2800" b="1" dirty="0" smtClean="0">
                <a:latin typeface="Monotype Corsiva" panose="03010101010201010101" pitchFamily="66" charset="0"/>
              </a:rPr>
              <a:t>  </a:t>
            </a:r>
            <a:r>
              <a:rPr lang="ru-RU" sz="2400" dirty="0" smtClean="0">
                <a:latin typeface="Bookman Old Style" panose="02050604050505020204" pitchFamily="18" charset="0"/>
              </a:rPr>
              <a:t>Существует статистика, что каждая десятая будущая мама принимает наркотики.  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  Часто в семьях наркоманов ребенок подвергается физическому насилию, что заставляет его испытывать страх и наносит огромный вред детской психике. 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  Сравнение со своими сверстниками заставляет детей наркоманов чувствовать себя ущербными и никому не нужными. 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   Дети наркоманов почти всегда идут по стопам родителей - становятся наркоманами, попадают в тюрьмы .</a:t>
            </a: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106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1542" y="243841"/>
            <a:ext cx="6329829" cy="62141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!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A</a:t>
            </a:r>
            <a:r>
              <a:rPr lang="ru-RU" sz="36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лкоголь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 как </a:t>
            </a:r>
            <a:r>
              <a:rPr lang="ru-RU" sz="36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психоактивное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вещество, оказывает пагубное влияние на функции многих систем организма</a:t>
            </a:r>
            <a:r>
              <a:rPr lang="en-US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!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Алкоголь замедляет работу нервной системы мозга, поражает печень, слизистую оболочку желудка.</a:t>
            </a:r>
            <a:b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!</a:t>
            </a:r>
            <a:r>
              <a:rPr lang="ru-RU" sz="6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Алкоголь отрицательно влияет на репродуктивную функцию как мужчин, так и женщин, что приводит к бесплодию.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" y="0"/>
            <a:ext cx="91450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31" y="591796"/>
            <a:ext cx="11314632" cy="6358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Только задумайтесь!</a:t>
            </a:r>
            <a:b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По статистике в нашей стране курят около 60% мужчин и 50-55% женщин.</a:t>
            </a:r>
            <a:b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Курение табака представляет серьезную угрозу для здоровья человека!</a:t>
            </a:r>
            <a:b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Дым табака содержит около 3 тысяч  химических веществ, которые повреждают живые ткани человека.</a:t>
            </a:r>
            <a:b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Никотин – один из самых ядовитых веществ, который во время курения всасывается из легких в кровь в течение 7 секунд и проникает во все органы организма.</a:t>
            </a:r>
            <a:b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Во время курения происходит сужение сосудов головного мозга, что повышает кровяное давление.</a:t>
            </a:r>
            <a:b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9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Выкуривание одной сигареты приводит к учащению пульса на 18-20 ударов в минуту.</a:t>
            </a:r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endParaRPr lang="ru-RU" sz="2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0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6" y="91661"/>
            <a:ext cx="12123634" cy="8569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Фотографии людей до и после того как они начали принимать наркотики…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6" y="941561"/>
            <a:ext cx="1912790" cy="1866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57" y="948585"/>
            <a:ext cx="1837463" cy="1866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5" y="948585"/>
            <a:ext cx="2009901" cy="1866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71" y="945901"/>
            <a:ext cx="1871703" cy="18717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33" y="950322"/>
            <a:ext cx="2384953" cy="1864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5" y="3020432"/>
            <a:ext cx="3377815" cy="17586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63" y="3023944"/>
            <a:ext cx="2801812" cy="1755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6" y="4914045"/>
            <a:ext cx="1912790" cy="19254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58" y="3023944"/>
            <a:ext cx="3377815" cy="17586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89" y="4908050"/>
            <a:ext cx="2829338" cy="19220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90" y="4898272"/>
            <a:ext cx="3691612" cy="19220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254" y="4888581"/>
            <a:ext cx="1905832" cy="19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63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77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Book Antiqua</vt:lpstr>
      <vt:lpstr>Bookman Old Style</vt:lpstr>
      <vt:lpstr>Calibri</vt:lpstr>
      <vt:lpstr>Calibri Light</vt:lpstr>
      <vt:lpstr>Estrangelo Edessa</vt:lpstr>
      <vt:lpstr>Georgia</vt:lpstr>
      <vt:lpstr>Monotype Corsiva</vt:lpstr>
      <vt:lpstr>Тема Office</vt:lpstr>
      <vt:lpstr>Мы здоровая семья-мы здоровью скажем «ДА!»</vt:lpstr>
      <vt:lpstr>«Семья — это та первичная среда,  где человек должен учиться  творить добро»  В. Сухомлинский  </vt:lpstr>
      <vt:lpstr>  По данным ежегодного доклада Государственного комитета РФ по делам молодежи :  уменьшение числа населения, ухудшение здоровья молодежи приводит к негативным тенденциям сохранения генофонда нации, что, в свою очередь, может составить угрозу для развития, модернизации страны.  В этой связи поднимается вопрос о необходимости выработки специальной государственной политики по формированию здорового образа жизни молодежи.   </vt:lpstr>
      <vt:lpstr>Презентация PowerPoint</vt:lpstr>
      <vt:lpstr>                    В основу здорового образа жизни                входят такие понятия как :   → Воспитание здоровых привычек и навыков с раннего детства ;  → Безопасная и благоприятная окружающая среда;  → Отказ от вредных привычек- употребления алкоголя, курения, употребления наркотиков;   → Умеренное питание;   →  Физически активная жизнь;   → Соблюдение правил общественной и личной гигиены. </vt:lpstr>
      <vt:lpstr>                                     Только задумайтесь!   Существует статистика, что каждая десятая будущая мама принимает наркотики.     Часто в семьях наркоманов ребенок подвергается физическому насилию, что заставляет его испытывать страх и наносит огромный вред детской психике.    Сравнение со своими сверстниками заставляет детей наркоманов чувствовать себя ущербными и никому не нужными.     Дети наркоманов почти всегда идут по стопам родителей - становятся наркоманами, попадают в тюрьмы . </vt:lpstr>
      <vt:lpstr> ! Aлкоголь, как психоактивное вещество, оказывает пагубное влияние на функции многих систем организма   ! Алкоголь замедляет работу нервной системы мозга, поражает печень, слизистую оболочку желудка.   ! Алкоголь отрицательно влияет на репродуктивную функцию как мужчин, так и женщин, что приводит к бесплодию.</vt:lpstr>
      <vt:lpstr>Только задумайтесь!    По статистике в нашей стране курят около 60% мужчин и 50-55% женщин. Курение табака представляет серьезную угрозу для здоровья человека! Дым табака содержит около 3 тысяч  химических веществ, которые повреждают живые ткани человека. Никотин – один из самых ядовитых веществ, который во время курения всасывается из легких в кровь в течение 7 секунд и проникает во все органы организма. Во время курения происходит сужение сосудов головного мозга, что повышает кровяное давление. Выкуривание одной сигареты приводит к учащению пульса на 18-20 ударов в минуту.  </vt:lpstr>
      <vt:lpstr>Фотографии людей до и после того как они начали принимать наркотики…</vt:lpstr>
      <vt:lpstr>ОТКАЖИСЬ!!!</vt:lpstr>
      <vt:lpstr>Наше поколение выбирает здоровый образ жизни!             А что выберешь ты?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2020-10-20T12:02:28Z</dcterms:created>
  <dcterms:modified xsi:type="dcterms:W3CDTF">2020-10-20T15:31:05Z</dcterms:modified>
</cp:coreProperties>
</file>